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1" r:id="rId3"/>
    <p:sldId id="272" r:id="rId4"/>
    <p:sldId id="273" r:id="rId5"/>
    <p:sldId id="257" r:id="rId6"/>
    <p:sldId id="258" r:id="rId7"/>
    <p:sldId id="259" r:id="rId8"/>
    <p:sldId id="260" r:id="rId9"/>
    <p:sldId id="274" r:id="rId10"/>
    <p:sldId id="266" r:id="rId11"/>
    <p:sldId id="261" r:id="rId12"/>
    <p:sldId id="269" r:id="rId13"/>
    <p:sldId id="262" r:id="rId14"/>
    <p:sldId id="263" r:id="rId15"/>
    <p:sldId id="275" r:id="rId16"/>
    <p:sldId id="264" r:id="rId17"/>
    <p:sldId id="267" r:id="rId18"/>
    <p:sldId id="268" r:id="rId19"/>
    <p:sldId id="270"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3483B37-604F-4868-B661-B05398F0BBBC}" type="datetimeFigureOut">
              <a:rPr lang="en-US" smtClean="0"/>
              <a:t>10/28/2020</a:t>
            </a:fld>
            <a:endParaRPr lang="en-US"/>
          </a:p>
        </p:txBody>
      </p:sp>
      <p:sp>
        <p:nvSpPr>
          <p:cNvPr id="8" name="Slide Number Placeholder 7"/>
          <p:cNvSpPr>
            <a:spLocks noGrp="1"/>
          </p:cNvSpPr>
          <p:nvPr>
            <p:ph type="sldNum" sz="quarter" idx="11"/>
          </p:nvPr>
        </p:nvSpPr>
        <p:spPr/>
        <p:txBody>
          <a:bodyPr/>
          <a:lstStyle/>
          <a:p>
            <a:fld id="{36D85ED5-76B4-4C28-8414-46950A1B887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83B37-604F-4868-B661-B05398F0BBBC}"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5ED5-76B4-4C28-8414-46950A1B88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83B37-604F-4868-B661-B05398F0BBBC}"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5ED5-76B4-4C28-8414-46950A1B88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483B37-604F-4868-B661-B05398F0BBBC}"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5ED5-76B4-4C28-8414-46950A1B88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483B37-604F-4868-B661-B05398F0BBBC}"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5ED5-76B4-4C28-8414-46950A1B88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483B37-604F-4868-B661-B05398F0BBBC}"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85ED5-76B4-4C28-8414-46950A1B887A}"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483B37-604F-4868-B661-B05398F0BBBC}"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85ED5-76B4-4C28-8414-46950A1B887A}"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483B37-604F-4868-B661-B05398F0BBBC}"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85ED5-76B4-4C28-8414-46950A1B88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83B37-604F-4868-B661-B05398F0BBBC}"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85ED5-76B4-4C28-8414-46950A1B88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83B37-604F-4868-B661-B05398F0BBBC}"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85ED5-76B4-4C28-8414-46950A1B887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83B37-604F-4868-B661-B05398F0BBBC}"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85ED5-76B4-4C28-8414-46950A1B88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63483B37-604F-4868-B661-B05398F0BBBC}" type="datetimeFigureOut">
              <a:rPr lang="en-US" smtClean="0"/>
              <a:t>10/28/2020</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36D85ED5-76B4-4C28-8414-46950A1B887A}"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1" y="1828800"/>
            <a:ext cx="8229600" cy="3096657"/>
          </a:xfrm>
        </p:spPr>
        <p:txBody>
          <a:bodyPr>
            <a:normAutofit fontScale="90000"/>
          </a:bodyPr>
          <a:lstStyle/>
          <a:p>
            <a:pPr marL="182880"/>
            <a:r>
              <a:rPr lang="en-US" dirty="0" smtClean="0"/>
              <a:t/>
            </a:r>
            <a:br>
              <a:rPr lang="en-US" dirty="0" smtClean="0"/>
            </a:br>
            <a:r>
              <a:rPr lang="en-US" b="1" dirty="0"/>
              <a:t>II B.COM – </a:t>
            </a:r>
            <a:r>
              <a:rPr lang="en-US" b="1" dirty="0" smtClean="0"/>
              <a:t>III Semester</a:t>
            </a:r>
            <a:br>
              <a:rPr lang="en-US" b="1" dirty="0" smtClean="0"/>
            </a:br>
            <a:r>
              <a:rPr lang="en-US" dirty="0"/>
              <a:t/>
            </a:r>
            <a:br>
              <a:rPr lang="en-US" dirty="0"/>
            </a:br>
            <a:r>
              <a:rPr lang="en-US" dirty="0" smtClean="0"/>
              <a:t>PERSONAL INVESTMENT MANAGEMENT</a:t>
            </a:r>
            <a:endParaRPr lang="en-US" dirty="0"/>
          </a:p>
        </p:txBody>
      </p:sp>
    </p:spTree>
    <p:extLst>
      <p:ext uri="{BB962C8B-B14F-4D97-AF65-F5344CB8AC3E}">
        <p14:creationId xmlns:p14="http://schemas.microsoft.com/office/powerpoint/2010/main" val="425393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20000"/>
          </a:bodyPr>
          <a:lstStyle/>
          <a:p>
            <a:pPr marL="0" indent="0">
              <a:buNone/>
            </a:pPr>
            <a:r>
              <a:rPr lang="en-US" sz="4100" b="1" dirty="0" smtClean="0"/>
              <a:t>     </a:t>
            </a:r>
            <a:r>
              <a:rPr lang="en-US" sz="4100" b="1" dirty="0" smtClean="0">
                <a:solidFill>
                  <a:schemeClr val="tx2"/>
                </a:solidFill>
              </a:rPr>
              <a:t>1.  </a:t>
            </a:r>
            <a:r>
              <a:rPr lang="en-US" sz="4100" b="1" u="sng" dirty="0">
                <a:solidFill>
                  <a:schemeClr val="tx2"/>
                </a:solidFill>
              </a:rPr>
              <a:t>Liquidity</a:t>
            </a:r>
            <a:r>
              <a:rPr lang="en-US" sz="4100" u="sng" dirty="0">
                <a:solidFill>
                  <a:schemeClr val="tx2"/>
                </a:solidFill>
              </a:rPr>
              <a:t> </a:t>
            </a:r>
            <a:endParaRPr lang="en-US" sz="4100" u="sng" dirty="0" smtClean="0">
              <a:solidFill>
                <a:schemeClr val="tx2"/>
              </a:solidFill>
            </a:endParaRPr>
          </a:p>
          <a:p>
            <a:pPr marL="0" indent="0">
              <a:buNone/>
            </a:pPr>
            <a:endParaRPr lang="en-US" sz="4100" u="sng" dirty="0" smtClean="0">
              <a:solidFill>
                <a:schemeClr val="tx2"/>
              </a:solidFill>
            </a:endParaRPr>
          </a:p>
          <a:p>
            <a:pPr marL="0" indent="0">
              <a:buNone/>
            </a:pPr>
            <a:r>
              <a:rPr lang="en-US" sz="2900" b="1" dirty="0" smtClean="0"/>
              <a:t>The very purpose of investment is to tide over any financial crisis that we may come across in near future.</a:t>
            </a:r>
          </a:p>
          <a:p>
            <a:r>
              <a:rPr lang="en-US" sz="3100" dirty="0"/>
              <a:t>It a how easily or quickly investment could be </a:t>
            </a:r>
            <a:r>
              <a:rPr lang="en-US" sz="3100" dirty="0">
                <a:solidFill>
                  <a:schemeClr val="tx2"/>
                </a:solidFill>
              </a:rPr>
              <a:t>converted in to cash or how easily investments could be bought or sold .</a:t>
            </a:r>
          </a:p>
          <a:p>
            <a:r>
              <a:rPr lang="en-US" sz="3100" dirty="0"/>
              <a:t>It represents convertibility of investments into cash without undue loss of capital</a:t>
            </a:r>
          </a:p>
          <a:p>
            <a:r>
              <a:rPr lang="en-US" sz="2800" dirty="0" smtClean="0"/>
              <a:t>The </a:t>
            </a:r>
            <a:r>
              <a:rPr lang="en-US" sz="2800" dirty="0"/>
              <a:t>principle of liquidity is against the principle of profitability because the </a:t>
            </a:r>
            <a:r>
              <a:rPr lang="en-US" sz="2800" b="1" dirty="0">
                <a:solidFill>
                  <a:schemeClr val="tx2"/>
                </a:solidFill>
              </a:rPr>
              <a:t>idle cash will earn nothing and invested cash will have no liquidity.</a:t>
            </a:r>
          </a:p>
          <a:p>
            <a:r>
              <a:rPr lang="en-US" sz="2800" dirty="0"/>
              <a:t>Investment in </a:t>
            </a:r>
            <a:r>
              <a:rPr lang="en-US" sz="2800" b="1" dirty="0"/>
              <a:t>Stock, bonds, are very liquid </a:t>
            </a:r>
            <a:r>
              <a:rPr lang="en-US" sz="2800" dirty="0"/>
              <a:t>since they can be converted into cash within short time.</a:t>
            </a:r>
          </a:p>
          <a:p>
            <a:r>
              <a:rPr lang="en-US" sz="2800" b="1" dirty="0"/>
              <a:t>Before investing </a:t>
            </a:r>
            <a:r>
              <a:rPr lang="en-US" sz="2800" dirty="0"/>
              <a:t>it is important to keep in mind about the </a:t>
            </a:r>
            <a:r>
              <a:rPr lang="en-US" sz="2800" b="1" dirty="0"/>
              <a:t>liquidity level of investment.</a:t>
            </a:r>
          </a:p>
          <a:p>
            <a:pPr marL="0" indent="0">
              <a:buNone/>
            </a:pPr>
            <a:endParaRPr lang="en-US" sz="2800" u="sng" dirty="0" smtClean="0">
              <a:solidFill>
                <a:schemeClr val="tx2"/>
              </a:solidFill>
            </a:endParaRPr>
          </a:p>
          <a:p>
            <a:pPr marL="0" indent="0">
              <a:buNone/>
            </a:pPr>
            <a:endParaRPr lang="en-US" sz="2800" u="sng" dirty="0" smtClean="0">
              <a:solidFill>
                <a:schemeClr val="tx2"/>
              </a:solidFill>
            </a:endParaRPr>
          </a:p>
          <a:p>
            <a:endParaRPr lang="en-US" dirty="0"/>
          </a:p>
        </p:txBody>
      </p:sp>
    </p:spTree>
    <p:extLst>
      <p:ext uri="{BB962C8B-B14F-4D97-AF65-F5344CB8AC3E}">
        <p14:creationId xmlns:p14="http://schemas.microsoft.com/office/powerpoint/2010/main" val="261561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70000" lnSpcReduction="20000"/>
          </a:bodyPr>
          <a:lstStyle/>
          <a:p>
            <a:pPr marL="0" indent="0">
              <a:buNone/>
            </a:pPr>
            <a:r>
              <a:rPr lang="en-US" sz="4600" b="1" dirty="0" smtClean="0">
                <a:solidFill>
                  <a:schemeClr val="tx2"/>
                </a:solidFill>
              </a:rPr>
              <a:t>2. </a:t>
            </a:r>
            <a:r>
              <a:rPr lang="en-US" sz="4600" b="1" u="sng" dirty="0" smtClean="0">
                <a:solidFill>
                  <a:schemeClr val="tx2"/>
                </a:solidFill>
              </a:rPr>
              <a:t>Safety V/s </a:t>
            </a:r>
            <a:r>
              <a:rPr lang="en-US" sz="4600" b="1" u="sng" dirty="0" smtClean="0">
                <a:solidFill>
                  <a:schemeClr val="tx2"/>
                </a:solidFill>
              </a:rPr>
              <a:t>Security</a:t>
            </a:r>
          </a:p>
          <a:p>
            <a:pPr marL="0" indent="0">
              <a:buNone/>
            </a:pPr>
            <a:endParaRPr lang="en-US" sz="4600" b="1" u="sng" dirty="0" smtClean="0">
              <a:solidFill>
                <a:schemeClr val="tx2"/>
              </a:solidFill>
            </a:endParaRPr>
          </a:p>
          <a:p>
            <a:pPr marL="0" lvl="0" indent="0">
              <a:buNone/>
            </a:pPr>
            <a:r>
              <a:rPr lang="en-US" sz="3600" dirty="0"/>
              <a:t>“Safe investment can help to keep ones money secure</a:t>
            </a:r>
            <a:r>
              <a:rPr lang="en-US" sz="3600" dirty="0" smtClean="0"/>
              <a:t>”</a:t>
            </a:r>
          </a:p>
          <a:p>
            <a:r>
              <a:rPr lang="en-US" sz="3600" dirty="0"/>
              <a:t>Safety or security of investment is a very big consideration for conservative investors. </a:t>
            </a:r>
          </a:p>
          <a:p>
            <a:pPr marL="45720" indent="0">
              <a:buNone/>
            </a:pPr>
            <a:r>
              <a:rPr lang="en-US" sz="3600" dirty="0"/>
              <a:t>   For an aggressive investor, it may not be a top priority because the focus is more on higher returns. </a:t>
            </a:r>
          </a:p>
          <a:p>
            <a:r>
              <a:rPr lang="en-US" sz="3600" dirty="0"/>
              <a:t>The investment world follows a simple rule, </a:t>
            </a:r>
            <a:r>
              <a:rPr lang="en-US" sz="3600" dirty="0">
                <a:solidFill>
                  <a:schemeClr val="tx2"/>
                </a:solidFill>
              </a:rPr>
              <a:t>‘HIGHER THE RISK, HIGHER THE RETURN”. </a:t>
            </a:r>
          </a:p>
          <a:p>
            <a:endParaRPr lang="en-US" sz="3600" dirty="0">
              <a:solidFill>
                <a:schemeClr val="tx2"/>
              </a:solidFill>
            </a:endParaRPr>
          </a:p>
          <a:p>
            <a:r>
              <a:rPr lang="en-US" sz="3600" dirty="0"/>
              <a:t>It is very important for every investor to understand his/her risk profile risk bearing ability, retirement age and the very purpose of investment.</a:t>
            </a:r>
          </a:p>
          <a:p>
            <a:r>
              <a:rPr lang="en-US" sz="3600" dirty="0"/>
              <a:t>Security not only involves keeping the principal sum intact but also keeping intact its purchasing power. </a:t>
            </a:r>
          </a:p>
          <a:p>
            <a:pPr marL="0" lvl="0" indent="0">
              <a:buNone/>
            </a:pPr>
            <a:endParaRPr lang="en-US" sz="3600" dirty="0"/>
          </a:p>
          <a:p>
            <a:pPr marL="0" indent="0">
              <a:buNone/>
            </a:pPr>
            <a:endParaRPr lang="en-US" sz="4600" b="1" u="sng" dirty="0" smtClean="0">
              <a:solidFill>
                <a:schemeClr val="tx2"/>
              </a:solidFill>
            </a:endParaRPr>
          </a:p>
        </p:txBody>
      </p:sp>
    </p:spTree>
    <p:extLst>
      <p:ext uri="{BB962C8B-B14F-4D97-AF65-F5344CB8AC3E}">
        <p14:creationId xmlns:p14="http://schemas.microsoft.com/office/powerpoint/2010/main" val="165133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242560"/>
          </a:xfrm>
        </p:spPr>
        <p:txBody>
          <a:bodyPr>
            <a:normAutofit/>
          </a:bodyPr>
          <a:lstStyle/>
          <a:p>
            <a:pPr marL="617220" lvl="1" indent="-342900"/>
            <a:r>
              <a:rPr lang="en-US" sz="2000" dirty="0" smtClean="0"/>
              <a:t>In </a:t>
            </a:r>
            <a:r>
              <a:rPr lang="en-US" sz="2000" dirty="0"/>
              <a:t>order to provide safety, a careful review of economic and industry trends is necessary. </a:t>
            </a:r>
            <a:endParaRPr lang="en-US" sz="2000" dirty="0" smtClean="0"/>
          </a:p>
          <a:p>
            <a:pPr marL="342900" indent="-342900"/>
            <a:r>
              <a:rPr lang="en-US" dirty="0" smtClean="0"/>
              <a:t>  In </a:t>
            </a:r>
            <a:r>
              <a:rPr lang="en-US" dirty="0"/>
              <a:t>other words , errors in portfolio are unavoidable and it 	require </a:t>
            </a:r>
            <a:r>
              <a:rPr lang="en-US" dirty="0" smtClean="0"/>
              <a:t>   extensive </a:t>
            </a:r>
            <a:r>
              <a:rPr lang="en-US" dirty="0"/>
              <a:t>diversification. Even investor wants that his 	basic amount of investment  should remain safe.</a:t>
            </a:r>
          </a:p>
          <a:p>
            <a:pPr marL="0" indent="0">
              <a:buNone/>
            </a:pPr>
            <a:endParaRPr lang="en-US" b="1" dirty="0"/>
          </a:p>
          <a:p>
            <a:pPr marL="342900" indent="-342900"/>
            <a:r>
              <a:rPr lang="en-US" b="1" dirty="0" smtClean="0"/>
              <a:t>Speculative </a:t>
            </a:r>
            <a:r>
              <a:rPr lang="en-US" b="1" dirty="0"/>
              <a:t>investments </a:t>
            </a:r>
            <a:r>
              <a:rPr lang="en-US" dirty="0"/>
              <a:t>involving possibilities of large profits 	or of large losses are not safe investment.</a:t>
            </a:r>
          </a:p>
          <a:p>
            <a:pPr marL="0" indent="0">
              <a:buNone/>
            </a:pPr>
            <a:r>
              <a:rPr lang="en-US" dirty="0"/>
              <a:t>	</a:t>
            </a:r>
          </a:p>
          <a:p>
            <a:pPr marL="342900" indent="-342900"/>
            <a:r>
              <a:rPr lang="en-US" dirty="0" smtClean="0"/>
              <a:t>Safe </a:t>
            </a:r>
            <a:r>
              <a:rPr lang="en-US" dirty="0"/>
              <a:t>investment includes : Bank saving a/C, Certificate of 	Deposit, Govt. bonds, Mutual funds.</a:t>
            </a:r>
          </a:p>
          <a:p>
            <a:endParaRPr lang="en-US" dirty="0"/>
          </a:p>
          <a:p>
            <a:pPr marL="45720" indent="0">
              <a:buNone/>
            </a:pPr>
            <a:endParaRPr lang="en-US" dirty="0"/>
          </a:p>
          <a:p>
            <a:pPr marL="845820" lvl="1" indent="-571500"/>
            <a:endParaRPr lang="en-US" sz="2000" dirty="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56927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l"/>
            <a:r>
              <a:rPr lang="en-US" b="1" dirty="0" smtClean="0"/>
              <a:t/>
            </a:r>
            <a:br>
              <a:rPr lang="en-US" b="1" dirty="0" smtClean="0"/>
            </a:br>
            <a:r>
              <a:rPr lang="en-US" sz="3100" b="1" u="sng" dirty="0" smtClean="0"/>
              <a:t>3. </a:t>
            </a:r>
            <a:r>
              <a:rPr lang="en-US" sz="3100" b="1" u="sng" dirty="0"/>
              <a:t>Profitability </a:t>
            </a:r>
            <a:r>
              <a:rPr lang="en-US" sz="3100" b="1" u="sng" dirty="0" smtClean="0"/>
              <a:t>or Return</a:t>
            </a:r>
            <a:endParaRPr lang="en-US" sz="3100" b="1" u="sng" dirty="0"/>
          </a:p>
        </p:txBody>
      </p:sp>
      <p:sp>
        <p:nvSpPr>
          <p:cNvPr id="3" name="Content Placeholder 2"/>
          <p:cNvSpPr>
            <a:spLocks noGrp="1"/>
          </p:cNvSpPr>
          <p:nvPr>
            <p:ph idx="1"/>
          </p:nvPr>
        </p:nvSpPr>
        <p:spPr>
          <a:xfrm>
            <a:off x="381000" y="1143000"/>
            <a:ext cx="8458200" cy="5166361"/>
          </a:xfrm>
        </p:spPr>
        <p:txBody>
          <a:bodyPr>
            <a:normAutofit/>
          </a:bodyPr>
          <a:lstStyle/>
          <a:p>
            <a:r>
              <a:rPr lang="en-US" b="1" dirty="0"/>
              <a:t>Return</a:t>
            </a:r>
            <a:r>
              <a:rPr lang="en-US" dirty="0"/>
              <a:t> is refers to </a:t>
            </a:r>
            <a:r>
              <a:rPr lang="en-US" b="1" dirty="0"/>
              <a:t>return one get or realize </a:t>
            </a:r>
            <a:r>
              <a:rPr lang="en-US" dirty="0"/>
              <a:t>on investments made- act of returning-Measure used to evaluate the efficiency of investment and amount of return- Profit expressed as a percentage of initial investment</a:t>
            </a:r>
          </a:p>
          <a:p>
            <a:pPr lvl="0"/>
            <a:endParaRPr lang="en-US" b="1" dirty="0" smtClean="0"/>
          </a:p>
          <a:p>
            <a:pPr lvl="0"/>
            <a:r>
              <a:rPr lang="en-US" b="1" dirty="0" smtClean="0"/>
              <a:t>Return </a:t>
            </a:r>
            <a:r>
              <a:rPr lang="en-US" b="1" dirty="0"/>
              <a:t>may be in the form of Interest- (Bank A/c, bonds)-Dividends(Shares),</a:t>
            </a:r>
            <a:endParaRPr lang="en-US" dirty="0"/>
          </a:p>
          <a:p>
            <a:pPr lvl="0"/>
            <a:r>
              <a:rPr lang="en-US" b="1" dirty="0"/>
              <a:t> </a:t>
            </a:r>
            <a:endParaRPr lang="en-US" b="1" dirty="0" smtClean="0"/>
          </a:p>
          <a:p>
            <a:pPr lvl="0"/>
            <a:r>
              <a:rPr lang="en-US" b="1" dirty="0" smtClean="0"/>
              <a:t>Capital </a:t>
            </a:r>
            <a:r>
              <a:rPr lang="en-US" b="1" dirty="0"/>
              <a:t>Gain(sale of assets).</a:t>
            </a:r>
            <a:endParaRPr lang="en-US" dirty="0"/>
          </a:p>
          <a:p>
            <a:pPr lvl="0"/>
            <a:endParaRPr lang="en-US" b="1" dirty="0" smtClean="0"/>
          </a:p>
          <a:p>
            <a:pPr lvl="0"/>
            <a:r>
              <a:rPr lang="en-US" b="1" dirty="0" smtClean="0"/>
              <a:t>Profitability</a:t>
            </a:r>
            <a:r>
              <a:rPr lang="en-US" b="1" dirty="0"/>
              <a:t>= Total Revenue Earned – Expenses</a:t>
            </a:r>
            <a:endParaRPr lang="en-US" dirty="0"/>
          </a:p>
          <a:p>
            <a:pPr lvl="0"/>
            <a:endParaRPr lang="en-US" dirty="0" smtClean="0"/>
          </a:p>
          <a:p>
            <a:pPr marL="45720" indent="0">
              <a:buNone/>
            </a:pPr>
            <a:endParaRPr lang="en-US" dirty="0" smtClean="0"/>
          </a:p>
          <a:p>
            <a:endParaRPr lang="en-US" b="1" dirty="0"/>
          </a:p>
          <a:p>
            <a:pPr marL="0" indent="0">
              <a:buNone/>
            </a:pPr>
            <a:endParaRPr lang="en-US" dirty="0"/>
          </a:p>
        </p:txBody>
      </p:sp>
    </p:spTree>
    <p:extLst>
      <p:ext uri="{BB962C8B-B14F-4D97-AF65-F5344CB8AC3E}">
        <p14:creationId xmlns:p14="http://schemas.microsoft.com/office/powerpoint/2010/main" val="305221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lvl="0"/>
            <a:r>
              <a:rPr lang="en-US" dirty="0"/>
              <a:t>Return on investment </a:t>
            </a:r>
            <a:r>
              <a:rPr lang="en-US" b="1" dirty="0"/>
              <a:t>isn’t necessarily the same as profit</a:t>
            </a:r>
            <a:r>
              <a:rPr lang="en-US" dirty="0"/>
              <a:t>. </a:t>
            </a:r>
          </a:p>
          <a:p>
            <a:pPr lvl="0"/>
            <a:r>
              <a:rPr lang="en-US" dirty="0"/>
              <a:t>ROI deals with the money one invest in company and return one </a:t>
            </a:r>
            <a:r>
              <a:rPr lang="en-US" dirty="0" smtClean="0"/>
              <a:t>realize </a:t>
            </a:r>
            <a:r>
              <a:rPr lang="en-US" dirty="0"/>
              <a:t>on that money based on net profit . </a:t>
            </a:r>
          </a:p>
          <a:p>
            <a:r>
              <a:rPr lang="en-US" dirty="0"/>
              <a:t>Profit (owners equity) on the other hand measures the performance of business. </a:t>
            </a:r>
          </a:p>
          <a:p>
            <a:r>
              <a:rPr lang="en-US" dirty="0"/>
              <a:t>In Individuals Investment point of view return is important</a:t>
            </a:r>
            <a:r>
              <a:rPr lang="en-US" dirty="0" smtClean="0"/>
              <a:t>.</a:t>
            </a:r>
          </a:p>
          <a:p>
            <a:pPr marL="45720" indent="0">
              <a:buNone/>
            </a:pPr>
            <a:endParaRPr lang="en-US" dirty="0"/>
          </a:p>
          <a:p>
            <a:pPr marL="0" indent="0">
              <a:buNone/>
            </a:pPr>
            <a:r>
              <a:rPr lang="en-US" dirty="0"/>
              <a:t>    Entrepreneurs point of view whole business Profit is important than            return on individual investment.</a:t>
            </a:r>
          </a:p>
          <a:p>
            <a:pPr marL="0" indent="0">
              <a:buNone/>
            </a:pPr>
            <a:endParaRPr lang="en-US" dirty="0"/>
          </a:p>
        </p:txBody>
      </p:sp>
    </p:spTree>
    <p:extLst>
      <p:ext uri="{BB962C8B-B14F-4D97-AF65-F5344CB8AC3E}">
        <p14:creationId xmlns:p14="http://schemas.microsoft.com/office/powerpoint/2010/main" val="104901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1"/>
            <a:ext cx="7315200" cy="5775960"/>
          </a:xfrm>
        </p:spPr>
        <p:txBody>
          <a:bodyPr>
            <a:normAutofit/>
          </a:bodyPr>
          <a:lstStyle/>
          <a:p>
            <a:r>
              <a:rPr lang="en-US" b="1" u="sng" dirty="0">
                <a:solidFill>
                  <a:schemeClr val="tx2"/>
                </a:solidFill>
              </a:rPr>
              <a:t>DIVERSIFICATION: </a:t>
            </a:r>
            <a:endParaRPr lang="en-US" b="1" u="sng" dirty="0"/>
          </a:p>
          <a:p>
            <a:pPr marL="45720" indent="0">
              <a:buNone/>
            </a:pPr>
            <a:endParaRPr lang="en-US" dirty="0"/>
          </a:p>
          <a:p>
            <a:r>
              <a:rPr lang="en-US" dirty="0"/>
              <a:t>Diversification is one of the most important principles of investment. It goes without saying that a well-diversified investment can give both safety and better returns. It is connected with a very old adage, </a:t>
            </a:r>
            <a:endParaRPr lang="en-US" dirty="0" smtClean="0"/>
          </a:p>
          <a:p>
            <a:r>
              <a:rPr lang="en-US" dirty="0" smtClean="0">
                <a:solidFill>
                  <a:schemeClr val="tx2"/>
                </a:solidFill>
              </a:rPr>
              <a:t>“</a:t>
            </a:r>
            <a:r>
              <a:rPr lang="en-US" dirty="0">
                <a:solidFill>
                  <a:schemeClr val="tx2"/>
                </a:solidFill>
              </a:rPr>
              <a:t>Don't keep all eggs in one basket”. </a:t>
            </a:r>
            <a:r>
              <a:rPr lang="en-US" dirty="0"/>
              <a:t>A well-diversified portfolio of investments can average out the risk arising from one sector with returns from another sector. </a:t>
            </a:r>
          </a:p>
          <a:p>
            <a:pPr marL="45720" indent="0">
              <a:buNone/>
            </a:pPr>
            <a:endParaRPr lang="en-US" dirty="0"/>
          </a:p>
          <a:p>
            <a:r>
              <a:rPr lang="en-US" dirty="0"/>
              <a:t>For those who don't have enough financial resources or those who cannot track the stock market on daily basis, SIP's of various mutual fund offers a great diversified platform for investment. The rule here is, </a:t>
            </a:r>
            <a:r>
              <a:rPr lang="en-US" dirty="0">
                <a:solidFill>
                  <a:schemeClr val="tx2"/>
                </a:solidFill>
              </a:rPr>
              <a:t>“Buy Right and Hold Tight”. </a:t>
            </a:r>
          </a:p>
          <a:p>
            <a:pPr marL="45720" indent="0">
              <a:buNone/>
            </a:pPr>
            <a:endParaRPr lang="en-US" dirty="0"/>
          </a:p>
        </p:txBody>
      </p:sp>
    </p:spTree>
    <p:extLst>
      <p:ext uri="{BB962C8B-B14F-4D97-AF65-F5344CB8AC3E}">
        <p14:creationId xmlns:p14="http://schemas.microsoft.com/office/powerpoint/2010/main" val="4182137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1"/>
            <a:ext cx="7315200" cy="838199"/>
          </a:xfrm>
        </p:spPr>
        <p:txBody>
          <a:bodyPr>
            <a:normAutofit/>
          </a:bodyPr>
          <a:lstStyle/>
          <a:p>
            <a:pPr algn="l"/>
            <a:r>
              <a:rPr lang="en-US" sz="3200" b="1" u="sng" dirty="0" smtClean="0"/>
              <a:t>Other Considerations</a:t>
            </a:r>
            <a:endParaRPr lang="en-US" sz="3200" b="1" u="sng" dirty="0"/>
          </a:p>
        </p:txBody>
      </p:sp>
      <p:sp>
        <p:nvSpPr>
          <p:cNvPr id="3" name="Content Placeholder 2"/>
          <p:cNvSpPr>
            <a:spLocks noGrp="1"/>
          </p:cNvSpPr>
          <p:nvPr>
            <p:ph idx="1"/>
          </p:nvPr>
        </p:nvSpPr>
        <p:spPr>
          <a:xfrm>
            <a:off x="533400" y="1066800"/>
            <a:ext cx="8229600" cy="5638800"/>
          </a:xfrm>
        </p:spPr>
        <p:txBody>
          <a:bodyPr>
            <a:normAutofit fontScale="32500" lnSpcReduction="20000"/>
          </a:bodyPr>
          <a:lstStyle/>
          <a:p>
            <a:pPr marL="1188720" indent="-1143000">
              <a:buAutoNum type="arabicPeriod"/>
            </a:pPr>
            <a:r>
              <a:rPr lang="en-US" sz="8600" b="1" u="sng" dirty="0" smtClean="0">
                <a:solidFill>
                  <a:schemeClr val="tx2"/>
                </a:solidFill>
              </a:rPr>
              <a:t>Tax Implications </a:t>
            </a:r>
          </a:p>
          <a:p>
            <a:pPr marL="1188720" indent="-1143000">
              <a:buAutoNum type="arabicPeriod"/>
            </a:pPr>
            <a:endParaRPr lang="en-US" sz="8600" b="1" u="sng" dirty="0" smtClean="0">
              <a:solidFill>
                <a:schemeClr val="tx2"/>
              </a:solidFill>
            </a:endParaRPr>
          </a:p>
          <a:p>
            <a:r>
              <a:rPr lang="en-US" sz="6000" dirty="0">
                <a:latin typeface="+mj-lt"/>
              </a:rPr>
              <a:t>It Means Tax on income earned . </a:t>
            </a:r>
          </a:p>
          <a:p>
            <a:r>
              <a:rPr lang="en-US" sz="6000" dirty="0">
                <a:latin typeface="+mj-lt"/>
              </a:rPr>
              <a:t>If an investor owns investment which generates income he or she is taxed on that income in the year in which  it’s received</a:t>
            </a:r>
            <a:r>
              <a:rPr lang="en-US" sz="6000" dirty="0" smtClean="0">
                <a:latin typeface="+mj-lt"/>
              </a:rPr>
              <a:t>.</a:t>
            </a:r>
          </a:p>
          <a:p>
            <a:r>
              <a:rPr lang="en-US" sz="6000" dirty="0">
                <a:latin typeface="+mj-lt"/>
              </a:rPr>
              <a:t>Investments should give better returns and the same time be tax efficient. It is a very rare combination but a few investment products da exist in the market but have lock-in period you have to stay invested for a minimum number of years</a:t>
            </a:r>
            <a:r>
              <a:rPr lang="en-US" sz="6000" dirty="0" smtClean="0">
                <a:latin typeface="+mj-lt"/>
              </a:rPr>
              <a:t>.</a:t>
            </a:r>
          </a:p>
          <a:p>
            <a:endParaRPr lang="en-US" sz="6000" dirty="0">
              <a:latin typeface="+mj-lt"/>
            </a:endParaRPr>
          </a:p>
          <a:p>
            <a:r>
              <a:rPr lang="en-US" sz="6000" dirty="0">
                <a:latin typeface="+mj-lt"/>
              </a:rPr>
              <a:t>Ex: An ELSS (Equity Linked Savings Scheme) is a tax efficient investment product with average returns but has a lock-in period of minimum 3 years. </a:t>
            </a:r>
            <a:br>
              <a:rPr lang="en-US" sz="6000" dirty="0">
                <a:latin typeface="+mj-lt"/>
              </a:rPr>
            </a:br>
            <a:r>
              <a:rPr lang="en-US" sz="6000" dirty="0">
                <a:latin typeface="+mj-lt"/>
              </a:rPr>
              <a:t/>
            </a:r>
            <a:br>
              <a:rPr lang="en-US" sz="6000" dirty="0">
                <a:latin typeface="+mj-lt"/>
              </a:rPr>
            </a:br>
            <a:r>
              <a:rPr lang="en-US" sz="6000" dirty="0">
                <a:latin typeface="+mj-lt"/>
              </a:rPr>
              <a:t>Point to be noted: Investments should be more for the sake of wealth creation and not just with the objective of earning negligible returns and saving tax. </a:t>
            </a:r>
            <a:br>
              <a:rPr lang="en-US" sz="6000" dirty="0">
                <a:latin typeface="+mj-lt"/>
              </a:rPr>
            </a:br>
            <a:endParaRPr lang="en-US" sz="6000" dirty="0">
              <a:latin typeface="+mj-lt"/>
            </a:endParaRPr>
          </a:p>
          <a:p>
            <a:endParaRPr lang="en-US" sz="8000" dirty="0"/>
          </a:p>
          <a:p>
            <a:pPr marL="45720" indent="0">
              <a:buNone/>
            </a:pPr>
            <a:endParaRPr lang="en-US" sz="8000" dirty="0"/>
          </a:p>
          <a:p>
            <a:pPr marL="0" indent="0">
              <a:buNone/>
            </a:pPr>
            <a:endParaRPr lang="en-US" sz="6000" b="1" u="sng" dirty="0"/>
          </a:p>
          <a:p>
            <a:pPr marL="45720" indent="0">
              <a:buNone/>
            </a:pPr>
            <a:endParaRPr lang="en-US" sz="5800" b="1" u="sng" dirty="0" smtClean="0">
              <a:solidFill>
                <a:schemeClr val="tx2"/>
              </a:solidFill>
            </a:endParaRPr>
          </a:p>
          <a:p>
            <a:pPr marL="45720" indent="0">
              <a:buNone/>
            </a:pPr>
            <a:endParaRPr lang="en-US" sz="2800" b="1" u="sng" dirty="0" smtClean="0"/>
          </a:p>
          <a:p>
            <a:pPr marL="0" indent="0">
              <a:buNone/>
            </a:pPr>
            <a:endParaRPr lang="en-US" sz="3300" b="1" u="sng" dirty="0"/>
          </a:p>
        </p:txBody>
      </p:sp>
    </p:spTree>
    <p:extLst>
      <p:ext uri="{BB962C8B-B14F-4D97-AF65-F5344CB8AC3E}">
        <p14:creationId xmlns:p14="http://schemas.microsoft.com/office/powerpoint/2010/main" val="410189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199"/>
            <a:ext cx="7315200" cy="762001"/>
          </a:xfrm>
        </p:spPr>
        <p:txBody>
          <a:bodyPr>
            <a:normAutofit/>
          </a:bodyPr>
          <a:lstStyle/>
          <a:p>
            <a:pPr algn="l"/>
            <a:r>
              <a:rPr lang="en-US" u="sng" dirty="0" smtClean="0"/>
              <a:t>2. Rate </a:t>
            </a:r>
            <a:r>
              <a:rPr lang="en-US" u="sng" smtClean="0"/>
              <a:t>of Interest</a:t>
            </a:r>
            <a:endParaRPr lang="en-US" u="sng" dirty="0"/>
          </a:p>
        </p:txBody>
      </p:sp>
      <p:sp>
        <p:nvSpPr>
          <p:cNvPr id="3" name="Content Placeholder 2"/>
          <p:cNvSpPr>
            <a:spLocks noGrp="1"/>
          </p:cNvSpPr>
          <p:nvPr>
            <p:ph idx="1"/>
          </p:nvPr>
        </p:nvSpPr>
        <p:spPr>
          <a:xfrm>
            <a:off x="457200" y="1371600"/>
            <a:ext cx="8229600" cy="5334000"/>
          </a:xfrm>
        </p:spPr>
        <p:txBody>
          <a:bodyPr>
            <a:normAutofit/>
          </a:bodyPr>
          <a:lstStyle/>
          <a:p>
            <a:r>
              <a:rPr lang="en-US" dirty="0" smtClean="0"/>
              <a:t>Higher rate of interest reduce investment, because higher rates increase the cost of borrowing and require Investment to have a higher rate of return to be profitable</a:t>
            </a:r>
            <a:r>
              <a:rPr lang="en-US" dirty="0" smtClean="0"/>
              <a:t>.</a:t>
            </a:r>
            <a:r>
              <a:rPr lang="en-US" dirty="0"/>
              <a:t/>
            </a:r>
            <a:br>
              <a:rPr lang="en-US" dirty="0"/>
            </a:br>
            <a:r>
              <a:rPr lang="en-US" dirty="0"/>
              <a:t/>
            </a:r>
            <a:br>
              <a:rPr lang="en-US" dirty="0"/>
            </a:br>
            <a:r>
              <a:rPr lang="en-US" dirty="0"/>
              <a:t>Rate of interest is a criteria that can be looked upon by an investor at the time of starting to invest. But in the longer run, it does not matter because, if the returns are to be good, there cannot be a guarantee of fixed rate. </a:t>
            </a:r>
            <a:r>
              <a:rPr lang="en-US" dirty="0" smtClean="0"/>
              <a:t>It is </a:t>
            </a:r>
            <a:r>
              <a:rPr lang="en-US" dirty="0"/>
              <a:t>always a risk averse investment that specified the rate of interest. In all other cases of investments, the market performance of an investment product decides the rate of return. </a:t>
            </a:r>
            <a:br>
              <a:rPr lang="en-US" dirty="0"/>
            </a:br>
            <a:r>
              <a:rPr lang="en-US" dirty="0"/>
              <a:t/>
            </a:r>
            <a:br>
              <a:rPr lang="en-US" dirty="0"/>
            </a:br>
            <a:r>
              <a:rPr lang="en-US" dirty="0">
                <a:solidFill>
                  <a:schemeClr val="tx2"/>
                </a:solidFill>
              </a:rPr>
              <a:t>Hence, in all major investment products we find a disclaimer that, “Investments are subject to market risks, please read the offer document carefully before investing</a:t>
            </a:r>
            <a:r>
              <a:rPr lang="en-US" dirty="0"/>
              <a:t>” and “</a:t>
            </a:r>
            <a:r>
              <a:rPr lang="en-US" dirty="0">
                <a:solidFill>
                  <a:schemeClr val="tx2"/>
                </a:solidFill>
              </a:rPr>
              <a:t>Past performance of the product can never be _ </a:t>
            </a:r>
            <a:r>
              <a:rPr lang="en-US" dirty="0" smtClean="0">
                <a:solidFill>
                  <a:schemeClr val="tx2"/>
                </a:solidFill>
              </a:rPr>
              <a:t>an indicator </a:t>
            </a:r>
            <a:r>
              <a:rPr lang="en-US" dirty="0">
                <a:solidFill>
                  <a:schemeClr val="tx2"/>
                </a:solidFill>
              </a:rPr>
              <a:t>for its future returns”. </a:t>
            </a:r>
            <a:br>
              <a:rPr lang="en-US" dirty="0">
                <a:solidFill>
                  <a:schemeClr val="tx2"/>
                </a:solidFill>
              </a:rPr>
            </a:br>
            <a:r>
              <a:rPr lang="en-US" dirty="0">
                <a:solidFill>
                  <a:schemeClr val="tx2"/>
                </a:solidFill>
              </a:rPr>
              <a:t/>
            </a:r>
            <a:br>
              <a:rPr lang="en-US" dirty="0">
                <a:solidFill>
                  <a:schemeClr val="tx2"/>
                </a:solidFill>
              </a:rPr>
            </a:br>
            <a:endParaRPr lang="en-US" dirty="0" smtClean="0">
              <a:solidFill>
                <a:schemeClr val="tx2"/>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2797329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1"/>
            <a:ext cx="7315200" cy="685799"/>
          </a:xfrm>
        </p:spPr>
        <p:txBody>
          <a:bodyPr>
            <a:normAutofit fontScale="90000"/>
          </a:bodyPr>
          <a:lstStyle/>
          <a:p>
            <a:pPr algn="l"/>
            <a:r>
              <a:rPr lang="en-US" u="sng" dirty="0" smtClean="0"/>
              <a:t>3. Inflation</a:t>
            </a:r>
            <a:endParaRPr lang="en-US" u="sng" dirty="0"/>
          </a:p>
        </p:txBody>
      </p:sp>
      <p:sp>
        <p:nvSpPr>
          <p:cNvPr id="3" name="Content Placeholder 2"/>
          <p:cNvSpPr>
            <a:spLocks noGrp="1"/>
          </p:cNvSpPr>
          <p:nvPr>
            <p:ph idx="1"/>
          </p:nvPr>
        </p:nvSpPr>
        <p:spPr>
          <a:xfrm>
            <a:off x="533400" y="990600"/>
            <a:ext cx="8001000" cy="5486400"/>
          </a:xfrm>
        </p:spPr>
        <p:txBody>
          <a:bodyPr>
            <a:normAutofit/>
          </a:bodyPr>
          <a:lstStyle/>
          <a:p>
            <a:r>
              <a:rPr lang="en-US" sz="2200" dirty="0" smtClean="0"/>
              <a:t>It is a sustained rise in overall price level. </a:t>
            </a:r>
          </a:p>
          <a:p>
            <a:r>
              <a:rPr lang="en-US" sz="2200" dirty="0"/>
              <a:t>It is the steady increase in the price of goods and services, people need more money to the same quantity of goods after inflation as the value of money decreases. </a:t>
            </a:r>
            <a:endParaRPr lang="en-US" sz="2200" dirty="0" smtClean="0"/>
          </a:p>
          <a:p>
            <a:r>
              <a:rPr lang="en-US" sz="2400" dirty="0"/>
              <a:t>Every informed investor will and should consider that inflation is the greatest enemy of any investment. The returns that are mentioned are usually before adjusting tax and inflation. A good investment will always beat the inflation hands down and provide handsome returns to the investors. </a:t>
            </a:r>
            <a:br>
              <a:rPr lang="en-US" sz="2400" dirty="0"/>
            </a:br>
            <a:endParaRPr lang="en-US" sz="2200" dirty="0"/>
          </a:p>
          <a:p>
            <a:endParaRPr lang="en-US" dirty="0" smtClean="0"/>
          </a:p>
        </p:txBody>
      </p:sp>
    </p:spTree>
    <p:extLst>
      <p:ext uri="{BB962C8B-B14F-4D97-AF65-F5344CB8AC3E}">
        <p14:creationId xmlns:p14="http://schemas.microsoft.com/office/powerpoint/2010/main" val="373972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7315200" cy="5547360"/>
          </a:xfrm>
        </p:spPr>
        <p:txBody>
          <a:bodyPr>
            <a:normAutofit/>
          </a:bodyPr>
          <a:lstStyle/>
          <a:p>
            <a:endParaRPr lang="en-US" dirty="0" smtClean="0"/>
          </a:p>
          <a:p>
            <a:r>
              <a:rPr lang="en-US" dirty="0"/>
              <a:t>The investors should try to buy investment products with return that is equal to or greater than inflation.</a:t>
            </a:r>
          </a:p>
          <a:p>
            <a:pPr marL="45720" indent="0">
              <a:buNone/>
            </a:pPr>
            <a:endParaRPr lang="en-US" dirty="0" smtClean="0"/>
          </a:p>
          <a:p>
            <a:pPr marL="45720" indent="0">
              <a:buNone/>
            </a:pPr>
            <a:r>
              <a:rPr lang="en-US" dirty="0" err="1" smtClean="0"/>
              <a:t>Eg</a:t>
            </a:r>
            <a:r>
              <a:rPr lang="en-US" dirty="0" smtClean="0"/>
              <a:t>:  If ABC stock returned 4% and inflation was 5%, then the real rate of return on investment would be minus 1%(5%-4%).</a:t>
            </a:r>
          </a:p>
          <a:p>
            <a:pPr marL="45720" indent="0">
              <a:buNone/>
            </a:pPr>
            <a:endParaRPr lang="en-US" dirty="0"/>
          </a:p>
          <a:p>
            <a:r>
              <a:rPr lang="en-US" dirty="0" smtClean="0"/>
              <a:t>So </a:t>
            </a:r>
            <a:r>
              <a:rPr lang="en-US" dirty="0"/>
              <a:t>the need of the hour is an investment which gives a better Net Adjusted Returns/Real Rate of return (which is efficient both from tax and inflation point of view). </a:t>
            </a:r>
          </a:p>
          <a:p>
            <a:endParaRPr lang="en-US" dirty="0"/>
          </a:p>
          <a:p>
            <a:r>
              <a:rPr lang="en-US" b="1" u="sng" dirty="0" smtClean="0">
                <a:solidFill>
                  <a:schemeClr val="tx2"/>
                </a:solidFill>
              </a:rPr>
              <a:t>Net </a:t>
            </a:r>
            <a:r>
              <a:rPr lang="en-US" b="1" u="sng" dirty="0">
                <a:solidFill>
                  <a:schemeClr val="tx2"/>
                </a:solidFill>
              </a:rPr>
              <a:t>Adjusted returns after tax &amp; </a:t>
            </a:r>
            <a:r>
              <a:rPr lang="en-US" b="1" u="sng" dirty="0" smtClean="0">
                <a:solidFill>
                  <a:schemeClr val="tx2"/>
                </a:solidFill>
              </a:rPr>
              <a:t>Inflation</a:t>
            </a:r>
            <a:r>
              <a:rPr lang="en-US" dirty="0">
                <a:solidFill>
                  <a:schemeClr val="tx2"/>
                </a:solidFill>
              </a:rPr>
              <a:t/>
            </a:r>
            <a:br>
              <a:rPr lang="en-US" dirty="0">
                <a:solidFill>
                  <a:schemeClr val="tx2"/>
                </a:solidFill>
              </a:rPr>
            </a:br>
            <a:r>
              <a:rPr lang="en-US" dirty="0"/>
              <a:t/>
            </a:r>
            <a:br>
              <a:rPr lang="en-US" dirty="0"/>
            </a:br>
            <a:r>
              <a:rPr lang="en-US" dirty="0"/>
              <a:t>Real rate of return = Rate of Return-Inflation rate-Tax rate </a:t>
            </a:r>
            <a:br>
              <a:rPr lang="en-US" dirty="0"/>
            </a:br>
            <a:r>
              <a:rPr lang="en-US" dirty="0"/>
              <a:t/>
            </a:r>
            <a:br>
              <a:rPr lang="en-US" dirty="0"/>
            </a:br>
            <a:endParaRPr lang="en-US" dirty="0"/>
          </a:p>
          <a:p>
            <a:endParaRPr lang="en-US" dirty="0" smtClean="0"/>
          </a:p>
        </p:txBody>
      </p:sp>
    </p:spTree>
    <p:extLst>
      <p:ext uri="{BB962C8B-B14F-4D97-AF65-F5344CB8AC3E}">
        <p14:creationId xmlns:p14="http://schemas.microsoft.com/office/powerpoint/2010/main" val="94269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315200" cy="6248399"/>
          </a:xfrm>
        </p:spPr>
        <p:txBody>
          <a:bodyPr>
            <a:normAutofit/>
          </a:bodyPr>
          <a:lstStyle/>
          <a:p>
            <a:pPr marL="45720" indent="0">
              <a:buNone/>
            </a:pPr>
            <a:r>
              <a:rPr lang="en-US" b="1" u="sng" dirty="0"/>
              <a:t>Unit I Introduction to Investment</a:t>
            </a:r>
            <a:endParaRPr lang="en-US" dirty="0"/>
          </a:p>
          <a:p>
            <a:r>
              <a:rPr lang="en-US" dirty="0"/>
              <a:t>Saving V/s Investment</a:t>
            </a:r>
          </a:p>
          <a:p>
            <a:r>
              <a:rPr lang="en-US" dirty="0"/>
              <a:t>Need of Investment</a:t>
            </a:r>
          </a:p>
          <a:p>
            <a:r>
              <a:rPr lang="en-US" dirty="0"/>
              <a:t>Principles of Investment</a:t>
            </a:r>
          </a:p>
          <a:p>
            <a:pPr marL="502920" lvl="0" indent="-457200">
              <a:buFont typeface="+mj-lt"/>
              <a:buAutoNum type="arabicPeriod"/>
            </a:pPr>
            <a:r>
              <a:rPr lang="en-US" dirty="0"/>
              <a:t>Liquidity</a:t>
            </a:r>
          </a:p>
          <a:p>
            <a:pPr marL="502920" lvl="0" indent="-457200">
              <a:buFont typeface="+mj-lt"/>
              <a:buAutoNum type="arabicPeriod"/>
            </a:pPr>
            <a:r>
              <a:rPr lang="en-US" dirty="0"/>
              <a:t>Safety or Security</a:t>
            </a:r>
          </a:p>
          <a:p>
            <a:pPr marL="502920" lvl="0" indent="-457200">
              <a:buFont typeface="+mj-lt"/>
              <a:buAutoNum type="arabicPeriod"/>
            </a:pPr>
            <a:r>
              <a:rPr lang="en-US" dirty="0"/>
              <a:t>Profitability of Return</a:t>
            </a:r>
          </a:p>
          <a:p>
            <a:pPr marL="502920" lvl="0" indent="-457200">
              <a:buFont typeface="+mj-lt"/>
              <a:buAutoNum type="arabicPeriod"/>
            </a:pPr>
            <a:r>
              <a:rPr lang="en-US" dirty="0"/>
              <a:t>Other Considerations</a:t>
            </a:r>
          </a:p>
          <a:p>
            <a:pPr marL="45720" lvl="0" indent="0">
              <a:buNone/>
            </a:pPr>
            <a:r>
              <a:rPr lang="en-US" dirty="0" smtClean="0"/>
              <a:t>	Tax Implications</a:t>
            </a:r>
          </a:p>
          <a:p>
            <a:pPr marL="45720" lvl="0" indent="0">
              <a:buNone/>
            </a:pPr>
            <a:r>
              <a:rPr lang="en-US" dirty="0" smtClean="0"/>
              <a:t>	Rate of Interest</a:t>
            </a:r>
          </a:p>
          <a:p>
            <a:pPr marL="45720" indent="0">
              <a:buNone/>
            </a:pPr>
            <a:r>
              <a:rPr lang="en-US" dirty="0" smtClean="0"/>
              <a:t>	Inflation</a:t>
            </a:r>
          </a:p>
          <a:p>
            <a:endParaRPr lang="en-US" b="1" u="sng" dirty="0"/>
          </a:p>
          <a:p>
            <a:pPr marL="45720" indent="0">
              <a:buNone/>
            </a:pPr>
            <a:r>
              <a:rPr lang="en-US" b="1" u="sng" dirty="0" smtClean="0"/>
              <a:t>Unit </a:t>
            </a:r>
            <a:r>
              <a:rPr lang="en-US" b="1" u="sng" dirty="0"/>
              <a:t>II Investment Avenues</a:t>
            </a:r>
            <a:endParaRPr lang="en-US" dirty="0"/>
          </a:p>
          <a:p>
            <a:r>
              <a:rPr lang="en-US" dirty="0"/>
              <a:t>Term </a:t>
            </a:r>
            <a:r>
              <a:rPr lang="en-US" dirty="0" smtClean="0"/>
              <a:t>Deposits-Insurance Policies- Retirement Plans- Real Estate-Gold </a:t>
            </a:r>
            <a:r>
              <a:rPr lang="en-US" dirty="0"/>
              <a:t>and </a:t>
            </a:r>
            <a:r>
              <a:rPr lang="en-US" dirty="0" smtClean="0"/>
              <a:t>Bullion-Stock </a:t>
            </a:r>
            <a:r>
              <a:rPr lang="en-US" dirty="0"/>
              <a:t>market </a:t>
            </a:r>
            <a:r>
              <a:rPr lang="en-US" dirty="0" smtClean="0"/>
              <a:t>securities-Mutual Funds.</a:t>
            </a:r>
            <a:endParaRPr lang="en-US" dirty="0"/>
          </a:p>
          <a:p>
            <a:pPr lvl="0"/>
            <a:endParaRPr lang="en-US" dirty="0" smtClean="0"/>
          </a:p>
          <a:p>
            <a:pPr lvl="0"/>
            <a:endParaRPr lang="en-US" dirty="0"/>
          </a:p>
          <a:p>
            <a:endParaRPr lang="en-US" dirty="0"/>
          </a:p>
        </p:txBody>
      </p:sp>
    </p:spTree>
    <p:extLst>
      <p:ext uri="{BB962C8B-B14F-4D97-AF65-F5344CB8AC3E}">
        <p14:creationId xmlns:p14="http://schemas.microsoft.com/office/powerpoint/2010/main" val="531100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1"/>
            <a:ext cx="7848600" cy="5547360"/>
          </a:xfrm>
        </p:spPr>
        <p:txBody>
          <a:bodyPr>
            <a:normAutofit/>
          </a:bodyPr>
          <a:lstStyle/>
          <a:p>
            <a:pPr marL="45720" indent="0">
              <a:buNone/>
            </a:pPr>
            <a:r>
              <a:rPr lang="en-US" sz="2400" dirty="0" smtClean="0">
                <a:solidFill>
                  <a:schemeClr val="tx2"/>
                </a:solidFill>
              </a:rPr>
              <a:t>4. </a:t>
            </a:r>
            <a:r>
              <a:rPr lang="en-US" sz="2400" b="1" u="sng" dirty="0">
                <a:solidFill>
                  <a:schemeClr val="tx2"/>
                </a:solidFill>
              </a:rPr>
              <a:t>DISCIPLINE AND REGULARITY IN INVESTMENT: </a:t>
            </a:r>
          </a:p>
          <a:p>
            <a:endParaRPr lang="en-US" dirty="0"/>
          </a:p>
          <a:p>
            <a:r>
              <a:rPr lang="en-US" dirty="0"/>
              <a:t>The most essential quality of a successful investor is the discipline and regularity in investment. Markets can tumble, share prices may go down, </a:t>
            </a:r>
          </a:p>
          <a:p>
            <a:r>
              <a:rPr lang="en-US" dirty="0"/>
              <a:t>inflation may be at its peak or any other criteria, shouldn't affect an investor, Wait and watch and making the right investment decisions can surely help. </a:t>
            </a:r>
          </a:p>
          <a:p>
            <a:endParaRPr lang="en-US" dirty="0"/>
          </a:p>
          <a:p>
            <a:r>
              <a:rPr lang="en-US" dirty="0"/>
              <a:t>Be disciplined and regular in investment as it will help average out the ups and downs of stock market. Start a SIP at a very young age with a reliable fund house and continue so for a period beyond imagination. After a decade or two, when we look back we would surely be happy that a right financial decision was </a:t>
            </a:r>
            <a:r>
              <a:rPr lang="en-US" dirty="0" smtClean="0"/>
              <a:t>taken </a:t>
            </a:r>
            <a:r>
              <a:rPr lang="en-US" dirty="0"/>
              <a:t>and benefits can be reaped for times to come </a:t>
            </a:r>
          </a:p>
          <a:p>
            <a:endParaRPr lang="en-US" dirty="0"/>
          </a:p>
          <a:p>
            <a:endParaRPr lang="en-US" dirty="0"/>
          </a:p>
        </p:txBody>
      </p:sp>
    </p:spTree>
    <p:extLst>
      <p:ext uri="{BB962C8B-B14F-4D97-AF65-F5344CB8AC3E}">
        <p14:creationId xmlns:p14="http://schemas.microsoft.com/office/powerpoint/2010/main" val="3697438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1"/>
            <a:ext cx="7315200" cy="5775960"/>
          </a:xfrm>
        </p:spPr>
        <p:txBody>
          <a:bodyPr>
            <a:normAutofit fontScale="92500" lnSpcReduction="20000"/>
          </a:bodyPr>
          <a:lstStyle/>
          <a:p>
            <a:pPr marL="45720" indent="0">
              <a:buNone/>
            </a:pPr>
            <a:endParaRPr lang="en-US" b="1" u="sng" dirty="0" smtClean="0"/>
          </a:p>
          <a:p>
            <a:pPr marL="45720" indent="0">
              <a:buNone/>
            </a:pPr>
            <a:r>
              <a:rPr lang="en-US" b="1" u="sng" dirty="0" smtClean="0"/>
              <a:t>Unit </a:t>
            </a:r>
            <a:r>
              <a:rPr lang="en-US" b="1" u="sng" dirty="0"/>
              <a:t>III Investment in Stock Market Securities</a:t>
            </a:r>
            <a:endParaRPr lang="en-US" dirty="0"/>
          </a:p>
          <a:p>
            <a:r>
              <a:rPr lang="en-US" dirty="0"/>
              <a:t>Meaning of Stock Market Securities</a:t>
            </a:r>
          </a:p>
          <a:p>
            <a:r>
              <a:rPr lang="en-US" dirty="0"/>
              <a:t>How to Invest in Stock Market</a:t>
            </a:r>
          </a:p>
          <a:p>
            <a:r>
              <a:rPr lang="en-US" dirty="0"/>
              <a:t>Stock Indices : SENSEX , NIFTY</a:t>
            </a:r>
          </a:p>
          <a:p>
            <a:r>
              <a:rPr lang="en-US" dirty="0"/>
              <a:t>Risk involved in Stock Market Investments</a:t>
            </a:r>
          </a:p>
          <a:p>
            <a:r>
              <a:rPr lang="en-US" dirty="0"/>
              <a:t>Investor Protection -SEBI</a:t>
            </a:r>
          </a:p>
          <a:p>
            <a:pPr marL="45720" indent="0">
              <a:buNone/>
            </a:pPr>
            <a:endParaRPr lang="en-US" dirty="0"/>
          </a:p>
          <a:p>
            <a:pPr marL="45720" indent="0">
              <a:buNone/>
            </a:pPr>
            <a:endParaRPr lang="en-US" b="1" u="sng" dirty="0" smtClean="0"/>
          </a:p>
          <a:p>
            <a:pPr marL="45720" indent="0">
              <a:buNone/>
            </a:pPr>
            <a:r>
              <a:rPr lang="en-US" b="1" u="sng" dirty="0" smtClean="0"/>
              <a:t>Unit </a:t>
            </a:r>
            <a:r>
              <a:rPr lang="en-US" b="1" u="sng" dirty="0"/>
              <a:t>IV Invest in Mutual Funds</a:t>
            </a:r>
            <a:endParaRPr lang="en-US" dirty="0"/>
          </a:p>
          <a:p>
            <a:r>
              <a:rPr lang="en-US" dirty="0"/>
              <a:t>Meaning of Mutual </a:t>
            </a:r>
            <a:r>
              <a:rPr lang="en-US" dirty="0" smtClean="0"/>
              <a:t>Fund</a:t>
            </a:r>
          </a:p>
          <a:p>
            <a:r>
              <a:rPr lang="en-US" dirty="0"/>
              <a:t>Types/ Classification of Mutual Funds</a:t>
            </a:r>
          </a:p>
          <a:p>
            <a:r>
              <a:rPr lang="en-US" dirty="0"/>
              <a:t>How to Invest in Mutual Funds</a:t>
            </a:r>
          </a:p>
          <a:p>
            <a:r>
              <a:rPr lang="en-US" dirty="0"/>
              <a:t>Net Asset Value</a:t>
            </a:r>
          </a:p>
          <a:p>
            <a:r>
              <a:rPr lang="en-US" dirty="0"/>
              <a:t>Benefits of Mutual Fund Investment</a:t>
            </a:r>
          </a:p>
          <a:p>
            <a:pPr marL="45720" indent="0">
              <a:buNone/>
            </a:pPr>
            <a:endParaRPr lang="en-US" dirty="0"/>
          </a:p>
          <a:p>
            <a:pPr marL="45720" indent="0">
              <a:buNone/>
            </a:pPr>
            <a:r>
              <a:rPr lang="en-US" b="1" u="sng" dirty="0"/>
              <a:t>Unit V Personal Investment Planning</a:t>
            </a:r>
            <a:endParaRPr lang="en-US" dirty="0"/>
          </a:p>
          <a:p>
            <a:r>
              <a:rPr lang="en-US" dirty="0"/>
              <a:t>Personal Financial Planning</a:t>
            </a:r>
          </a:p>
          <a:p>
            <a:r>
              <a:rPr lang="en-US" dirty="0"/>
              <a:t>Personal Investment </a:t>
            </a:r>
            <a:r>
              <a:rPr lang="en-US" dirty="0" smtClean="0"/>
              <a:t>Planning</a:t>
            </a:r>
            <a:endParaRPr lang="en-US" dirty="0"/>
          </a:p>
          <a:p>
            <a:endParaRPr lang="en-US" dirty="0"/>
          </a:p>
        </p:txBody>
      </p:sp>
    </p:spTree>
    <p:extLst>
      <p:ext uri="{BB962C8B-B14F-4D97-AF65-F5344CB8AC3E}">
        <p14:creationId xmlns:p14="http://schemas.microsoft.com/office/powerpoint/2010/main" val="896508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B.COM – III Semester</a:t>
            </a:r>
            <a:endParaRPr lang="en-US" dirty="0"/>
          </a:p>
        </p:txBody>
      </p:sp>
      <p:sp>
        <p:nvSpPr>
          <p:cNvPr id="3" name="Content Placeholder 2"/>
          <p:cNvSpPr>
            <a:spLocks noGrp="1"/>
          </p:cNvSpPr>
          <p:nvPr>
            <p:ph idx="1"/>
          </p:nvPr>
        </p:nvSpPr>
        <p:spPr/>
        <p:txBody>
          <a:bodyPr>
            <a:normAutofit/>
          </a:bodyPr>
          <a:lstStyle/>
          <a:p>
            <a:pPr marL="45720" indent="0">
              <a:buNone/>
            </a:pPr>
            <a:endParaRPr lang="en-US" sz="4000" dirty="0" smtClean="0">
              <a:solidFill>
                <a:schemeClr val="tx2"/>
              </a:solidFill>
            </a:endParaRPr>
          </a:p>
          <a:p>
            <a:pPr marL="45720" indent="0" algn="ctr">
              <a:buNone/>
            </a:pPr>
            <a:r>
              <a:rPr lang="en-US" sz="4000" dirty="0" smtClean="0">
                <a:solidFill>
                  <a:schemeClr val="tx2"/>
                </a:solidFill>
              </a:rPr>
              <a:t>PERSONAL </a:t>
            </a:r>
            <a:r>
              <a:rPr lang="en-US" sz="4000" dirty="0">
                <a:solidFill>
                  <a:schemeClr val="tx2"/>
                </a:solidFill>
              </a:rPr>
              <a:t>INVESTMENT MANAGEMENT</a:t>
            </a:r>
          </a:p>
        </p:txBody>
      </p:sp>
    </p:spTree>
    <p:extLst>
      <p:ext uri="{BB962C8B-B14F-4D97-AF65-F5344CB8AC3E}">
        <p14:creationId xmlns:p14="http://schemas.microsoft.com/office/powerpoint/2010/main" val="225387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1"/>
            <a:ext cx="7315200" cy="1219199"/>
          </a:xfrm>
        </p:spPr>
        <p:txBody>
          <a:bodyPr>
            <a:normAutofit fontScale="90000"/>
          </a:bodyPr>
          <a:lstStyle/>
          <a:p>
            <a:r>
              <a:rPr lang="en-US" dirty="0" smtClean="0"/>
              <a:t>INTRODUCTION TO INVESTMENT</a:t>
            </a:r>
            <a:endParaRPr lang="en-US" dirty="0"/>
          </a:p>
        </p:txBody>
      </p:sp>
      <p:sp>
        <p:nvSpPr>
          <p:cNvPr id="3" name="Content Placeholder 2"/>
          <p:cNvSpPr>
            <a:spLocks noGrp="1"/>
          </p:cNvSpPr>
          <p:nvPr>
            <p:ph idx="1"/>
          </p:nvPr>
        </p:nvSpPr>
        <p:spPr>
          <a:xfrm>
            <a:off x="914400" y="2362201"/>
            <a:ext cx="7315200" cy="3947160"/>
          </a:xfrm>
        </p:spPr>
        <p:txBody>
          <a:bodyPr/>
          <a:lstStyle/>
          <a:p>
            <a:pPr marL="0" indent="0">
              <a:buNone/>
            </a:pPr>
            <a:r>
              <a:rPr lang="en-US" b="1" dirty="0" smtClean="0"/>
              <a:t>    </a:t>
            </a:r>
            <a:r>
              <a:rPr lang="en-US" sz="2400" b="1" u="sng" dirty="0" smtClean="0"/>
              <a:t>Meaning Of Investment</a:t>
            </a:r>
          </a:p>
          <a:p>
            <a:pPr marL="0" indent="0">
              <a:buNone/>
            </a:pPr>
            <a:endParaRPr lang="en-US" sz="2400" b="1" u="sng" dirty="0" smtClean="0"/>
          </a:p>
          <a:p>
            <a:r>
              <a:rPr lang="en-US" sz="2400" b="1" dirty="0" smtClean="0"/>
              <a:t>Investment</a:t>
            </a:r>
            <a:r>
              <a:rPr lang="en-US" sz="2400" dirty="0" smtClean="0"/>
              <a:t> is a monitory asset purchased with the idea that the asset will provide income in the future or appreciate and be sold at higher price. </a:t>
            </a:r>
          </a:p>
          <a:p>
            <a:r>
              <a:rPr lang="en-US" sz="2400" dirty="0" smtClean="0"/>
              <a:t>The prospect of gaining something more at later date by sacrificing something today is know as </a:t>
            </a:r>
            <a:r>
              <a:rPr lang="en-US" sz="2400" b="1" dirty="0" smtClean="0"/>
              <a:t>Investment.</a:t>
            </a:r>
          </a:p>
          <a:p>
            <a:pPr marL="0" indent="0">
              <a:buNone/>
            </a:pPr>
            <a:endParaRPr lang="en-US" sz="2400" b="1" u="sng" dirty="0" smtClean="0"/>
          </a:p>
        </p:txBody>
      </p:sp>
    </p:spTree>
    <p:extLst>
      <p:ext uri="{BB962C8B-B14F-4D97-AF65-F5344CB8AC3E}">
        <p14:creationId xmlns:p14="http://schemas.microsoft.com/office/powerpoint/2010/main" val="252316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b="1" dirty="0" smtClean="0"/>
              <a:t>Savings</a:t>
            </a:r>
            <a:r>
              <a:rPr lang="en-US" dirty="0" smtClean="0"/>
              <a:t> refers to setting aside money not spent now for emergencies or for future use. </a:t>
            </a:r>
          </a:p>
          <a:p>
            <a:r>
              <a:rPr lang="en-US" b="1" dirty="0" smtClean="0"/>
              <a:t>Saving</a:t>
            </a:r>
            <a:r>
              <a:rPr lang="en-US" dirty="0" smtClean="0"/>
              <a:t> is money that one wants to be able to access quickly, with little or no risk and with the least amount of tax.</a:t>
            </a:r>
            <a:endParaRPr lang="en-US" b="1" dirty="0" smtClean="0"/>
          </a:p>
          <a:p>
            <a:endParaRPr lang="en-US" b="1" dirty="0" smtClean="0"/>
          </a:p>
          <a:p>
            <a:r>
              <a:rPr lang="en-US" b="1" dirty="0" smtClean="0"/>
              <a:t>Making choice between savings or investing will depend on one’s goals for the money and risk tolerance.</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14467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Savings V/s Investment</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6095094"/>
              </p:ext>
            </p:extLst>
          </p:nvPr>
        </p:nvGraphicFramePr>
        <p:xfrm>
          <a:off x="457200" y="990600"/>
          <a:ext cx="8229600" cy="5963194"/>
        </p:xfrm>
        <a:graphic>
          <a:graphicData uri="http://schemas.openxmlformats.org/drawingml/2006/table">
            <a:tbl>
              <a:tblPr firstRow="1" bandRow="1">
                <a:tableStyleId>{5C22544A-7EE6-4342-B048-85BDC9FD1C3A}</a:tableStyleId>
              </a:tblPr>
              <a:tblGrid>
                <a:gridCol w="4114800"/>
                <a:gridCol w="4114800"/>
              </a:tblGrid>
              <a:tr h="751114">
                <a:tc>
                  <a:txBody>
                    <a:bodyPr/>
                    <a:lstStyle/>
                    <a:p>
                      <a:pPr algn="ctr"/>
                      <a:r>
                        <a:rPr lang="en-US" sz="2800" b="1" u="sng" dirty="0" smtClean="0"/>
                        <a:t>Savings</a:t>
                      </a:r>
                      <a:endParaRPr lang="en-US" sz="2800" b="1" u="sng" dirty="0"/>
                    </a:p>
                  </a:txBody>
                  <a:tcPr/>
                </a:tc>
                <a:tc>
                  <a:txBody>
                    <a:bodyPr/>
                    <a:lstStyle/>
                    <a:p>
                      <a:pPr algn="ctr"/>
                      <a:r>
                        <a:rPr lang="en-US" sz="2800" b="1" u="sng" dirty="0" smtClean="0"/>
                        <a:t>Investments</a:t>
                      </a:r>
                      <a:endParaRPr lang="en-US" sz="2800" b="1" u="sng" dirty="0"/>
                    </a:p>
                  </a:txBody>
                  <a:tcPr/>
                </a:tc>
              </a:tr>
              <a:tr h="4506686">
                <a:tc>
                  <a:txBody>
                    <a:bodyPr/>
                    <a:lstStyle/>
                    <a:p>
                      <a:pPr marL="342900" indent="-342900">
                        <a:buAutoNum type="arabicPeriod"/>
                      </a:pPr>
                      <a:r>
                        <a:rPr lang="en-US" sz="2400" baseline="0" dirty="0" smtClean="0"/>
                        <a:t>Low return</a:t>
                      </a:r>
                    </a:p>
                    <a:p>
                      <a:pPr marL="342900" indent="-342900">
                        <a:buAutoNum type="arabicPeriod"/>
                      </a:pPr>
                      <a:r>
                        <a:rPr lang="en-US" sz="2400" baseline="0" dirty="0" smtClean="0"/>
                        <a:t>Low risk</a:t>
                      </a:r>
                    </a:p>
                    <a:p>
                      <a:pPr marL="342900" indent="-342900">
                        <a:buAutoNum type="arabicPeriod"/>
                      </a:pPr>
                      <a:r>
                        <a:rPr lang="en-US" sz="2400" baseline="0" dirty="0" smtClean="0"/>
                        <a:t>Short term</a:t>
                      </a:r>
                    </a:p>
                    <a:p>
                      <a:pPr marL="342900" indent="-342900">
                        <a:buAutoNum type="arabicPeriod"/>
                      </a:pPr>
                      <a:r>
                        <a:rPr lang="en-US" sz="2400" baseline="0" dirty="0" smtClean="0"/>
                        <a:t>Relatively easy </a:t>
                      </a:r>
                    </a:p>
                    <a:p>
                      <a:pPr marL="342900" indent="-342900">
                        <a:buAutoNum type="arabicPeriod"/>
                      </a:pPr>
                      <a:r>
                        <a:rPr lang="en-US" sz="2400" baseline="0" dirty="0" smtClean="0"/>
                        <a:t>Types of savings includes : Saving A/c, Money Market, Certificate of deposits.</a:t>
                      </a:r>
                    </a:p>
                    <a:p>
                      <a:pPr marL="342900" indent="-342900">
                        <a:buAutoNum type="arabicPeriod"/>
                      </a:pPr>
                      <a:r>
                        <a:rPr lang="en-US" sz="2400" baseline="0" dirty="0" smtClean="0"/>
                        <a:t>Guarantied return</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2400" baseline="0" dirty="0" smtClean="0"/>
                        <a:t>Excellent choice with short time horizon/ emergency fund</a:t>
                      </a:r>
                      <a:endParaRPr lang="en-US" sz="2400" dirty="0" smtClean="0"/>
                    </a:p>
                    <a:p>
                      <a:pPr marL="342900" indent="-342900">
                        <a:buAutoNum type="arabicPeriod"/>
                      </a:pPr>
                      <a:endParaRPr lang="en-US" sz="2400" baseline="0" dirty="0" smtClean="0"/>
                    </a:p>
                    <a:p>
                      <a:pPr marL="342900" indent="-342900">
                        <a:buAutoNum type="arabicPeriod"/>
                      </a:pPr>
                      <a:endParaRPr lang="en-US" sz="2400" dirty="0"/>
                    </a:p>
                  </a:txBody>
                  <a:tcPr/>
                </a:tc>
                <a:tc>
                  <a:txBody>
                    <a:bodyPr/>
                    <a:lstStyle/>
                    <a:p>
                      <a:pPr marL="342900" indent="-342900">
                        <a:buAutoNum type="arabicPeriod"/>
                      </a:pPr>
                      <a:r>
                        <a:rPr lang="en-US" sz="2400" baseline="0" dirty="0" smtClean="0"/>
                        <a:t>High return</a:t>
                      </a:r>
                    </a:p>
                    <a:p>
                      <a:pPr marL="342900" indent="-342900">
                        <a:buAutoNum type="arabicPeriod"/>
                      </a:pPr>
                      <a:r>
                        <a:rPr lang="en-US" sz="2400" baseline="0" dirty="0" smtClean="0"/>
                        <a:t>High  risk</a:t>
                      </a:r>
                    </a:p>
                    <a:p>
                      <a:pPr marL="342900" indent="-342900">
                        <a:buAutoNum type="arabicPeriod"/>
                      </a:pPr>
                      <a:r>
                        <a:rPr lang="en-US" sz="2400" baseline="0" dirty="0" smtClean="0"/>
                        <a:t>Long Term</a:t>
                      </a:r>
                    </a:p>
                    <a:p>
                      <a:pPr marL="342900" indent="-342900">
                        <a:buAutoNum type="arabicPeriod"/>
                      </a:pPr>
                      <a:r>
                        <a:rPr lang="en-US" sz="2400" baseline="0" dirty="0" smtClean="0"/>
                        <a:t>More complicated</a:t>
                      </a:r>
                    </a:p>
                    <a:p>
                      <a:pPr marL="342900" indent="-342900">
                        <a:buAutoNum type="arabicPeriod"/>
                      </a:pPr>
                      <a:r>
                        <a:rPr lang="en-US" sz="2400" baseline="0" dirty="0" smtClean="0"/>
                        <a:t>Types of investment includes :</a:t>
                      </a:r>
                    </a:p>
                    <a:p>
                      <a:pPr marL="0" indent="0">
                        <a:buNone/>
                      </a:pPr>
                      <a:r>
                        <a:rPr lang="en-US" sz="2400" baseline="0" dirty="0" smtClean="0"/>
                        <a:t>Stocks, bonds, Mutual funds etc.</a:t>
                      </a:r>
                    </a:p>
                    <a:p>
                      <a:pPr marL="342900" indent="-342900">
                        <a:buAutoNum type="arabicPeriod" startAt="6"/>
                      </a:pPr>
                      <a:r>
                        <a:rPr lang="en-US" sz="2400" baseline="0" dirty="0" smtClean="0"/>
                        <a:t>No Guarantied return </a:t>
                      </a:r>
                    </a:p>
                    <a:p>
                      <a:pPr marL="342900" indent="-342900">
                        <a:buAutoNum type="arabicPeriod" startAt="6"/>
                      </a:pPr>
                      <a:r>
                        <a:rPr lang="en-US" sz="2400" baseline="0" dirty="0" smtClean="0"/>
                        <a:t>Excellent choice with long  time horizon/ goals</a:t>
                      </a:r>
                      <a:endParaRPr lang="en-US" sz="2400" dirty="0" smtClean="0"/>
                    </a:p>
                  </a:txBody>
                  <a:tcPr/>
                </a:tc>
              </a:tr>
            </a:tbl>
          </a:graphicData>
        </a:graphic>
      </p:graphicFrame>
    </p:spTree>
    <p:extLst>
      <p:ext uri="{BB962C8B-B14F-4D97-AF65-F5344CB8AC3E}">
        <p14:creationId xmlns:p14="http://schemas.microsoft.com/office/powerpoint/2010/main" val="330373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Need for Investment</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pPr marL="514350" indent="-514350">
              <a:buFont typeface="+mj-lt"/>
              <a:buAutoNum type="arabicPeriod"/>
            </a:pPr>
            <a:r>
              <a:rPr lang="en-US" sz="2400" dirty="0" smtClean="0"/>
              <a:t>Growth of money (returns earned allows money to grow)</a:t>
            </a:r>
          </a:p>
          <a:p>
            <a:pPr marL="514350" indent="-514350">
              <a:buFont typeface="+mj-lt"/>
              <a:buAutoNum type="arabicPeriod"/>
            </a:pPr>
            <a:r>
              <a:rPr lang="en-US" sz="2400" dirty="0" smtClean="0"/>
              <a:t>Save for retirement (to meet post-retirement expenses)</a:t>
            </a:r>
          </a:p>
          <a:p>
            <a:pPr marL="514350" indent="-514350">
              <a:buFont typeface="+mj-lt"/>
              <a:buAutoNum type="arabicPeriod"/>
            </a:pPr>
            <a:r>
              <a:rPr lang="en-US" sz="2400" dirty="0" smtClean="0"/>
              <a:t>Earn higher returns </a:t>
            </a:r>
          </a:p>
          <a:p>
            <a:pPr marL="514350" indent="-514350">
              <a:buFont typeface="+mj-lt"/>
              <a:buAutoNum type="arabicPeriod"/>
            </a:pPr>
            <a:r>
              <a:rPr lang="en-US" sz="2400" dirty="0" smtClean="0"/>
              <a:t>Reach financial goals ( purchase house, car, children's education expenses)</a:t>
            </a:r>
          </a:p>
          <a:p>
            <a:pPr marL="514350" indent="-514350">
              <a:buFont typeface="+mj-lt"/>
              <a:buAutoNum type="arabicPeriod"/>
            </a:pPr>
            <a:r>
              <a:rPr lang="en-US" sz="2400" dirty="0" smtClean="0"/>
              <a:t>Start and extend business </a:t>
            </a:r>
          </a:p>
          <a:p>
            <a:pPr marL="514350" indent="-514350">
              <a:buFont typeface="+mj-lt"/>
              <a:buAutoNum type="arabicPeriod"/>
            </a:pPr>
            <a:r>
              <a:rPr lang="en-US" sz="2400" dirty="0" smtClean="0"/>
              <a:t>Be a part of new ventures ( need financial backing)</a:t>
            </a:r>
          </a:p>
          <a:p>
            <a:pPr marL="514350" indent="-514350">
              <a:buFont typeface="+mj-lt"/>
              <a:buAutoNum type="arabicPeriod"/>
            </a:pPr>
            <a:r>
              <a:rPr lang="en-US" sz="2400" dirty="0" smtClean="0"/>
              <a:t>Reduce taxable income (Investment in shares, bonds , Mutual funs are non taxable)</a:t>
            </a:r>
          </a:p>
          <a:p>
            <a:pPr marL="514350" indent="-514350">
              <a:buFont typeface="+mj-lt"/>
              <a:buAutoNum type="arabicPeriod"/>
            </a:pPr>
            <a:r>
              <a:rPr lang="en-US" sz="2400" dirty="0" smtClean="0"/>
              <a:t>Meeting cost ( Operational cost of business, cost of living, cost of health, education etc.)</a:t>
            </a:r>
          </a:p>
          <a:p>
            <a:pPr marL="514350" indent="-514350">
              <a:buFont typeface="+mj-lt"/>
              <a:buAutoNum type="arabicPeriod"/>
            </a:pPr>
            <a:r>
              <a:rPr lang="en-US" sz="2400" dirty="0" smtClean="0"/>
              <a:t>Decline in purchasing power (Inflation- Price increases –fall in value of money/purchasing power )</a:t>
            </a:r>
          </a:p>
          <a:p>
            <a:pPr marL="514350" indent="-514350">
              <a:buFont typeface="+mj-lt"/>
              <a:buAutoNum type="arabicPeriod"/>
            </a:pPr>
            <a:r>
              <a:rPr lang="en-US" sz="2400" dirty="0" smtClean="0"/>
              <a:t>Payment of tax ( as tax rates keeps on changing or when it increases)</a:t>
            </a:r>
          </a:p>
          <a:p>
            <a:pPr marL="514350" indent="-514350">
              <a:buFont typeface="+mj-lt"/>
              <a:buAutoNum type="arabicPeriod"/>
            </a:pPr>
            <a:endParaRPr lang="en-US" sz="2400" dirty="0" smtClean="0"/>
          </a:p>
        </p:txBody>
      </p:sp>
    </p:spTree>
    <p:extLst>
      <p:ext uri="{BB962C8B-B14F-4D97-AF65-F5344CB8AC3E}">
        <p14:creationId xmlns:p14="http://schemas.microsoft.com/office/powerpoint/2010/main" val="371465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1"/>
            <a:ext cx="7315200" cy="838199"/>
          </a:xfrm>
        </p:spPr>
        <p:txBody>
          <a:bodyPr/>
          <a:lstStyle/>
          <a:p>
            <a:r>
              <a:rPr lang="en-US" u="sng" dirty="0"/>
              <a:t>Principles of Investment</a:t>
            </a:r>
            <a:endParaRPr lang="en-US" dirty="0"/>
          </a:p>
        </p:txBody>
      </p:sp>
      <p:sp>
        <p:nvSpPr>
          <p:cNvPr id="4" name="Rounded Rectangle 3"/>
          <p:cNvSpPr/>
          <p:nvPr/>
        </p:nvSpPr>
        <p:spPr>
          <a:xfrm>
            <a:off x="2743200" y="990600"/>
            <a:ext cx="3810000" cy="19050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marL="342900" indent="-342900">
              <a:buAutoNum type="alphaLcPeriod"/>
            </a:pPr>
            <a:r>
              <a:rPr lang="en-US" sz="2000" dirty="0" smtClean="0">
                <a:solidFill>
                  <a:schemeClr val="bg1"/>
                </a:solidFill>
              </a:rPr>
              <a:t>Tax Implications</a:t>
            </a:r>
          </a:p>
          <a:p>
            <a:pPr marL="342900" indent="-342900">
              <a:buAutoNum type="alphaLcPeriod"/>
            </a:pPr>
            <a:r>
              <a:rPr lang="en-US" sz="2000" dirty="0" smtClean="0">
                <a:solidFill>
                  <a:schemeClr val="bg1"/>
                </a:solidFill>
              </a:rPr>
              <a:t>Rate of Return</a:t>
            </a:r>
          </a:p>
          <a:p>
            <a:pPr marL="342900" indent="-342900">
              <a:buAutoNum type="alphaLcPeriod"/>
            </a:pPr>
            <a:r>
              <a:rPr lang="en-US" sz="2000" dirty="0" smtClean="0">
                <a:solidFill>
                  <a:schemeClr val="bg1"/>
                </a:solidFill>
              </a:rPr>
              <a:t>Inflation Adjusted Returns</a:t>
            </a:r>
          </a:p>
          <a:p>
            <a:pPr marL="342900" indent="-342900">
              <a:buAutoNum type="alphaLcPeriod"/>
            </a:pPr>
            <a:r>
              <a:rPr lang="en-US" sz="2000" dirty="0" smtClean="0">
                <a:solidFill>
                  <a:schemeClr val="bg1"/>
                </a:solidFill>
              </a:rPr>
              <a:t>Discipline and Regularity in investment</a:t>
            </a:r>
            <a:endParaRPr lang="en-US" sz="2000" dirty="0">
              <a:solidFill>
                <a:schemeClr val="bg1"/>
              </a:solidFill>
            </a:endParaRPr>
          </a:p>
        </p:txBody>
      </p:sp>
      <p:sp>
        <p:nvSpPr>
          <p:cNvPr id="5" name="Rounded Rectangle 4"/>
          <p:cNvSpPr/>
          <p:nvPr/>
        </p:nvSpPr>
        <p:spPr>
          <a:xfrm>
            <a:off x="7162800" y="2918298"/>
            <a:ext cx="1676400" cy="9144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solidFill>
                  <a:schemeClr val="bg1"/>
                </a:solidFill>
              </a:rPr>
              <a:t>Liquidity</a:t>
            </a:r>
            <a:endParaRPr lang="en-US" sz="2400" dirty="0">
              <a:solidFill>
                <a:schemeClr val="bg1"/>
              </a:solidFill>
            </a:endParaRPr>
          </a:p>
        </p:txBody>
      </p:sp>
      <p:sp>
        <p:nvSpPr>
          <p:cNvPr id="6" name="Rounded Rectangle 5"/>
          <p:cNvSpPr/>
          <p:nvPr/>
        </p:nvSpPr>
        <p:spPr>
          <a:xfrm>
            <a:off x="7201711" y="4690353"/>
            <a:ext cx="1676400" cy="9144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solidFill>
                  <a:schemeClr val="bg1"/>
                </a:solidFill>
              </a:rPr>
              <a:t>Safety/</a:t>
            </a:r>
          </a:p>
          <a:p>
            <a:pPr algn="ctr"/>
            <a:r>
              <a:rPr lang="en-US" sz="2000" dirty="0" smtClean="0">
                <a:solidFill>
                  <a:schemeClr val="bg1"/>
                </a:solidFill>
              </a:rPr>
              <a:t>Security</a:t>
            </a:r>
            <a:endParaRPr lang="en-US" sz="2000" dirty="0">
              <a:solidFill>
                <a:schemeClr val="bg1"/>
              </a:solidFill>
            </a:endParaRPr>
          </a:p>
        </p:txBody>
      </p:sp>
      <p:sp>
        <p:nvSpPr>
          <p:cNvPr id="7" name="Rounded Rectangle 6"/>
          <p:cNvSpPr/>
          <p:nvPr/>
        </p:nvSpPr>
        <p:spPr>
          <a:xfrm>
            <a:off x="457200" y="2895600"/>
            <a:ext cx="1905000" cy="9144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solidFill>
                  <a:schemeClr val="bg1"/>
                </a:solidFill>
              </a:rPr>
              <a:t>Diversification</a:t>
            </a:r>
            <a:endParaRPr lang="en-US" sz="2000" dirty="0">
              <a:solidFill>
                <a:schemeClr val="bg1"/>
              </a:solidFill>
            </a:endParaRPr>
          </a:p>
        </p:txBody>
      </p:sp>
      <p:sp>
        <p:nvSpPr>
          <p:cNvPr id="8" name="Rounded Rectangle 7"/>
          <p:cNvSpPr/>
          <p:nvPr/>
        </p:nvSpPr>
        <p:spPr>
          <a:xfrm>
            <a:off x="457200" y="4707377"/>
            <a:ext cx="1892030" cy="9144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solidFill>
                  <a:schemeClr val="bg1"/>
                </a:solidFill>
              </a:rPr>
              <a:t>Profitability</a:t>
            </a:r>
            <a:endParaRPr lang="en-US" sz="2000" dirty="0">
              <a:solidFill>
                <a:schemeClr val="bg1"/>
              </a:solidFill>
            </a:endParaRPr>
          </a:p>
        </p:txBody>
      </p:sp>
      <p:sp>
        <p:nvSpPr>
          <p:cNvPr id="9" name="Oval 8"/>
          <p:cNvSpPr/>
          <p:nvPr/>
        </p:nvSpPr>
        <p:spPr>
          <a:xfrm>
            <a:off x="3429000" y="4593076"/>
            <a:ext cx="2590800" cy="142672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solidFill>
                  <a:srgbClr val="C00000"/>
                </a:solidFill>
              </a:rPr>
              <a:t>Principles of Investment</a:t>
            </a:r>
            <a:endParaRPr lang="en-US" sz="2400" dirty="0">
              <a:solidFill>
                <a:srgbClr val="C00000"/>
              </a:solidFill>
            </a:endParaRPr>
          </a:p>
        </p:txBody>
      </p:sp>
      <p:cxnSp>
        <p:nvCxnSpPr>
          <p:cNvPr id="11" name="Straight Arrow Connector 10"/>
          <p:cNvCxnSpPr/>
          <p:nvPr/>
        </p:nvCxnSpPr>
        <p:spPr>
          <a:xfrm>
            <a:off x="2349230" y="3810000"/>
            <a:ext cx="130837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648200" y="2971800"/>
            <a:ext cx="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791200" y="3832698"/>
            <a:ext cx="1371600" cy="891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172200" y="5266717"/>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5306438"/>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28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arn(inVertical)">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708</TotalTime>
  <Words>1402</Words>
  <Application>Microsoft Office PowerPoint</Application>
  <PresentationFormat>On-screen Show (4:3)</PresentationFormat>
  <Paragraphs>172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Perspective</vt:lpstr>
      <vt:lpstr> II B.COM – III Semester  PERSONAL INVESTMENT MANAGEMENT</vt:lpstr>
      <vt:lpstr>PowerPoint Presentation</vt:lpstr>
      <vt:lpstr>PowerPoint Presentation</vt:lpstr>
      <vt:lpstr>II B.COM – III Semester</vt:lpstr>
      <vt:lpstr>INTRODUCTION TO INVESTMENT</vt:lpstr>
      <vt:lpstr>PowerPoint Presentation</vt:lpstr>
      <vt:lpstr>Savings V/s Investment </vt:lpstr>
      <vt:lpstr>Need for Investment</vt:lpstr>
      <vt:lpstr>Principles of Investment</vt:lpstr>
      <vt:lpstr>PowerPoint Presentation</vt:lpstr>
      <vt:lpstr>PowerPoint Presentation</vt:lpstr>
      <vt:lpstr>PowerPoint Presentation</vt:lpstr>
      <vt:lpstr> 3. Profitability or Return</vt:lpstr>
      <vt:lpstr>PowerPoint Presentation</vt:lpstr>
      <vt:lpstr>PowerPoint Presentation</vt:lpstr>
      <vt:lpstr>Other Considerations</vt:lpstr>
      <vt:lpstr>2. Rate of Interest</vt:lpstr>
      <vt:lpstr>3. Inflation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62</cp:revision>
  <dcterms:created xsi:type="dcterms:W3CDTF">2020-08-11T06:05:43Z</dcterms:created>
  <dcterms:modified xsi:type="dcterms:W3CDTF">2020-10-28T09:58:09Z</dcterms:modified>
</cp:coreProperties>
</file>